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4" autoAdjust="0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91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rive.google.com/file/d/1kwzUyUif2kbpfuBn3F0Z9nNhzBDJwqaR/view?usp=sharing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romirgusev/course_work_gml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FF8A57-16A6-4864-9275-2170E162A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0" y="1"/>
            <a:ext cx="14630400" cy="82166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01842" y="859965"/>
            <a:ext cx="9226715" cy="4961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Разработка системы распознавания жестов на основе методов компьютерного зрения</a:t>
            </a:r>
            <a:endParaRPr lang="en-US" sz="4450" dirty="0"/>
          </a:p>
        </p:txBody>
      </p:sp>
      <p:sp>
        <p:nvSpPr>
          <p:cNvPr id="9" name="Text 4"/>
          <p:cNvSpPr/>
          <p:nvPr/>
        </p:nvSpPr>
        <p:spPr>
          <a:xfrm>
            <a:off x="10955660" y="7109305"/>
            <a:ext cx="23908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Автор: Гусев Яромир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0955660" y="7682641"/>
            <a:ext cx="37624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Руководитель: Маковейчук К. А.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11A276-A939-439C-B946-BAB26D33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00" y="5992465"/>
            <a:ext cx="6477608" cy="20530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43E91BE-AA5E-449E-8A5D-95071C985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-2" y="0"/>
            <a:ext cx="14630400" cy="821661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96835" y="311825"/>
            <a:ext cx="110445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Сравнительный анализ всех моделей: Оптимальный выбор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11693565" cy="790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Комплексное сравнение всех 7 моделей позволило выявить оптимальное решение для распознавания жестов, учитывающее как точность, так и скорость.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324" y="2394299"/>
            <a:ext cx="8357964" cy="447485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269483" y="6954165"/>
            <a:ext cx="92975" cy="96745"/>
          </a:xfrm>
          <a:prstGeom prst="roundRect">
            <a:avLst>
              <a:gd name="adj" fmla="val 16134"/>
            </a:avLst>
          </a:prstGeom>
          <a:solidFill>
            <a:srgbClr val="0E3E33"/>
          </a:solidFill>
          <a:ln/>
        </p:spPr>
      </p:sp>
      <p:sp>
        <p:nvSpPr>
          <p:cNvPr id="6" name="Text 3"/>
          <p:cNvSpPr/>
          <p:nvPr/>
        </p:nvSpPr>
        <p:spPr>
          <a:xfrm>
            <a:off x="9443791" y="6954165"/>
            <a:ext cx="306172" cy="96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F1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9969451" y="6954165"/>
            <a:ext cx="92975" cy="96745"/>
          </a:xfrm>
          <a:prstGeom prst="roundRect">
            <a:avLst>
              <a:gd name="adj" fmla="val 16134"/>
            </a:avLst>
          </a:prstGeom>
          <a:solidFill>
            <a:srgbClr val="196E5A"/>
          </a:solidFill>
          <a:ln/>
        </p:spPr>
      </p:sp>
      <p:sp>
        <p:nvSpPr>
          <p:cNvPr id="8" name="Text 5"/>
          <p:cNvSpPr/>
          <p:nvPr/>
        </p:nvSpPr>
        <p:spPr>
          <a:xfrm>
            <a:off x="10143759" y="6954165"/>
            <a:ext cx="619865" cy="96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Inference (ms)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96835" y="2165045"/>
            <a:ext cx="4334822" cy="5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Ключевые наблюдения: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396835" y="2754796"/>
            <a:ext cx="5105382" cy="349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spcAft>
                <a:spcPts val="1200"/>
              </a:spcAft>
              <a:buSzPct val="100000"/>
              <a:buChar char="•"/>
            </a:pP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 модели достигли F1 = 1.0: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SVM Linear, SVM RBF, KNN (k=3) и Conv1D показали идеальную точность на тестовых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данных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 marL="342900" indent="-342900">
              <a:lnSpc>
                <a:spcPts val="2200"/>
              </a:lnSpc>
              <a:spcAft>
                <a:spcPts val="1200"/>
              </a:spcAft>
              <a:buSzPct val="100000"/>
              <a:buFontTx/>
              <a:buChar char="•"/>
            </a:pP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SVM Linear — </a:t>
            </a:r>
            <a:r>
              <a:rPr lang="en-US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лучший</a:t>
            </a: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выбор</a:t>
            </a: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Благодаря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идеальной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точности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и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минимальному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времени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инференса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(0.41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мс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), SVM Linear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является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наиболее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эффективным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решением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 marL="342900" indent="-342900">
              <a:lnSpc>
                <a:spcPts val="2200"/>
              </a:lnSpc>
              <a:spcAft>
                <a:spcPts val="1200"/>
              </a:spcAft>
              <a:buSzPct val="100000"/>
              <a:buFontTx/>
              <a:buChar char="•"/>
            </a:pP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Conv1D: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Хотя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также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достигла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идеальной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точности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она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более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ресурсоёмка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сравнению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с SVM Linear.</a:t>
            </a:r>
          </a:p>
          <a:p>
            <a:pPr marL="342900" indent="-342900">
              <a:lnSpc>
                <a:spcPts val="2200"/>
              </a:lnSpc>
              <a:spcAft>
                <a:spcPts val="1200"/>
              </a:spcAft>
              <a:buSzPct val="100000"/>
              <a:buFontTx/>
              <a:buChar char="•"/>
            </a:pPr>
            <a:r>
              <a:rPr lang="en-US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Выбор</a:t>
            </a: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между</a:t>
            </a: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качеством</a:t>
            </a: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и </a:t>
            </a:r>
            <a:r>
              <a:rPr lang="en-US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скоростью</a:t>
            </a: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Необходимо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учитывать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компромисс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между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высокой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точностью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скоростью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обработки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и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сложностью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модели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выборе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для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конкретных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приложений</a:t>
            </a: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  <a:p>
            <a:pPr marL="342900" indent="-342900">
              <a:lnSpc>
                <a:spcPts val="2200"/>
              </a:lnSpc>
              <a:buSzPct val="100000"/>
              <a:buFontTx/>
              <a:buChar char="•"/>
            </a:pPr>
            <a:endParaRPr lang="en-US" dirty="0"/>
          </a:p>
          <a:p>
            <a:pPr marL="342900" indent="-342900">
              <a:lnSpc>
                <a:spcPts val="2200"/>
              </a:lnSpc>
              <a:buSzPct val="100000"/>
              <a:buFontTx/>
              <a:buChar char="•"/>
            </a:pPr>
            <a:endParaRPr lang="en-US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endParaRPr lang="en-US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740D6CB-2308-4EC0-B927-D2F8B8EEA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-2" y="0"/>
            <a:ext cx="14630400" cy="821661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913"/>
            <a:ext cx="14630400" cy="2171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5289" y="2856547"/>
            <a:ext cx="10768974" cy="3534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no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Практическая реализация: Tetris с жестовым управлением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33931" y="3349789"/>
            <a:ext cx="5341206" cy="174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Для демонстрации возможностей системы разработана игра Tetris, управляемая жестами рук.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89" y="3867563"/>
            <a:ext cx="6909911" cy="4632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017" y="4446564"/>
            <a:ext cx="2925169" cy="1346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MediaPipe Hands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521018" y="4638226"/>
            <a:ext cx="6678454" cy="160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Извлечение 63 признаков (координат 21 ключевой точки) из видеопотока в реальном времени.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67563"/>
            <a:ext cx="6909911" cy="4632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30929" y="4457224"/>
            <a:ext cx="2032385" cy="160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SVM Linear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7430928" y="4639514"/>
            <a:ext cx="6794183" cy="160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Классификация жестов на основе извлеченных признаков с высокой точностью и скоростью.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89" y="4997943"/>
            <a:ext cx="6909911" cy="4632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1018" y="5576943"/>
            <a:ext cx="3484925" cy="1986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Буфер и Cooldown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521018" y="5827332"/>
            <a:ext cx="6678454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Сглаживание распознанных жестов с использованием буфера на 8 кадров и механизма cooldown для предотвращения ложных срабатываний и обеспечения стабильности управления.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4997943"/>
            <a:ext cx="6909911" cy="46327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30928" y="5576944"/>
            <a:ext cx="2627471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Pygame Tetris</a:t>
            </a:r>
            <a:endParaRPr lang="en-US" dirty="0"/>
          </a:p>
        </p:txBody>
      </p:sp>
      <p:sp>
        <p:nvSpPr>
          <p:cNvPr id="16" name="Text 9"/>
          <p:cNvSpPr/>
          <p:nvPr/>
        </p:nvSpPr>
        <p:spPr>
          <a:xfrm>
            <a:off x="7430929" y="5827332"/>
            <a:ext cx="6383158" cy="6599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Интеграция системы распознавания жестов для управления игрой Tetris, обеспечивая интуитивный интерфейс.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05289" y="6767394"/>
            <a:ext cx="2603277" cy="1710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no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Маппинг жестов на команды: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405290" y="7207330"/>
            <a:ext cx="3040897" cy="174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noAutofit/>
          </a:bodyPr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ЖЕСТ ВЛЕВО/ВПРАВО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Перемещение фигуры.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405290" y="7433072"/>
            <a:ext cx="2167260" cy="174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noAutofit/>
          </a:bodyPr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ЖЕСТ ВВЕРХ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Поворот фигуры.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405290" y="7658815"/>
            <a:ext cx="2630528" cy="174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noAutofit/>
          </a:bodyPr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ЖЕСТ ВНИЗ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Быстрое падение фигуры.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405290" y="7884557"/>
            <a:ext cx="2752357" cy="174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noAutofit/>
          </a:bodyPr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ЖЕСТ ОТКРЫТОЙ ЛАДОНИ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Пауза в игре.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6E4DE7-B9E5-4D52-9630-B2C7976B0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-2" y="0"/>
            <a:ext cx="14630400" cy="82166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729139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Демонстрация и перспективы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9852" y="2096810"/>
            <a:ext cx="441626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Характеристики системы: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9852" y="2726531"/>
            <a:ext cx="77042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Задержка: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150-200 мс, что обеспечивает комфортное управление в реальном времени.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9852" y="3456623"/>
            <a:ext cx="77042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Устойчивость: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Эффективная работа при различных условиях освещения.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9852" y="4186714"/>
            <a:ext cx="77042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Стабильность: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Благодаря механизмам сглаживания и cooldown, система минимизирует случайные срабатывания.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9852" y="4916805"/>
            <a:ext cx="77042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Удобство: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После короткого периода адаптации пользователи легко осваивают жестовое управление.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9852" y="5883473"/>
            <a:ext cx="3985498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Перспективы развития: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19852" y="6513195"/>
            <a:ext cx="7704296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Дальнейшее совершенствование системы может включать распознавание динамических жестов, расширение библиотеки жестов и интеграцию с более сложными приложениями и виртуальной реальностью.</a:t>
            </a:r>
            <a:endParaRPr lang="en-US" sz="1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FBE803-BF5F-4545-B57F-73D3057D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925378"/>
            <a:ext cx="5486400" cy="5720668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52F4DF62-0B77-455C-AAFE-B6A2B1787484}"/>
              </a:ext>
            </a:extLst>
          </p:cNvPr>
          <p:cNvSpPr/>
          <p:nvPr/>
        </p:nvSpPr>
        <p:spPr>
          <a:xfrm>
            <a:off x="9303657" y="6901923"/>
            <a:ext cx="5119142" cy="100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Видео с примером работы приложения: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://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drive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.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google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.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com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/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file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/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d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/1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kwzUyUif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2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kbpfuBn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3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F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0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Z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9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nNhzBDJwqaR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/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view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?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usp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=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sharing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DE7511-BE98-4C99-BE73-1B4B9667C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5"/>
          <a:stretch/>
        </p:blipFill>
        <p:spPr>
          <a:xfrm>
            <a:off x="-2" y="0"/>
            <a:ext cx="14630400" cy="8216610"/>
          </a:xfrm>
          <a:prstGeom prst="rect">
            <a:avLst/>
          </a:prstGeom>
        </p:spPr>
      </p:pic>
      <p:sp>
        <p:nvSpPr>
          <p:cNvPr id="2" name="Text 5">
            <a:extLst>
              <a:ext uri="{FF2B5EF4-FFF2-40B4-BE49-F238E27FC236}">
                <a16:creationId xmlns:a16="http://schemas.microsoft.com/office/drawing/2014/main" id="{864814D7-A754-4D03-81E3-E764DDFA6D6F}"/>
              </a:ext>
            </a:extLst>
          </p:cNvPr>
          <p:cNvSpPr/>
          <p:nvPr/>
        </p:nvSpPr>
        <p:spPr>
          <a:xfrm>
            <a:off x="386022" y="2777717"/>
            <a:ext cx="8816035" cy="3579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  <a:spcAft>
                <a:spcPts val="1200"/>
              </a:spcAft>
              <a:buSzPct val="100000"/>
            </a:pPr>
            <a:r>
              <a:rPr lang="ru-RU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✓ Разработана высокоточная система (F1 = 1.0)</a:t>
            </a:r>
          </a:p>
          <a:p>
            <a:pPr algn="l">
              <a:lnSpc>
                <a:spcPts val="2550"/>
              </a:lnSpc>
              <a:spcAft>
                <a:spcPts val="1200"/>
              </a:spcAft>
              <a:buSzPct val="100000"/>
            </a:pPr>
            <a:r>
              <a:rPr lang="ru-RU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✓ Реализована интеграция в </a:t>
            </a:r>
            <a:r>
              <a:rPr lang="ru-RU" sz="28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</a:t>
            </a:r>
            <a:r>
              <a:rPr lang="ru-RU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приложение</a:t>
            </a:r>
          </a:p>
          <a:p>
            <a:pPr algn="l">
              <a:lnSpc>
                <a:spcPts val="2550"/>
              </a:lnSpc>
              <a:spcAft>
                <a:spcPts val="1200"/>
              </a:spcAft>
              <a:buSzPct val="100000"/>
            </a:pPr>
            <a:r>
              <a:rPr lang="ru-RU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✓ </a:t>
            </a:r>
            <a:r>
              <a:rPr lang="ru-RU" sz="28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MediaPipe</a:t>
            </a:r>
            <a:r>
              <a:rPr lang="ru-RU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+ SVM </a:t>
            </a:r>
            <a:r>
              <a:rPr lang="ru-RU" sz="28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</a:t>
            </a:r>
            <a:r>
              <a:rPr lang="ru-RU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оптимальное соотношение</a:t>
            </a:r>
          </a:p>
          <a:p>
            <a:pPr algn="l">
              <a:lnSpc>
                <a:spcPts val="2550"/>
              </a:lnSpc>
              <a:spcAft>
                <a:spcPts val="1200"/>
              </a:spcAft>
              <a:buSzPct val="100000"/>
            </a:pPr>
            <a:r>
              <a:rPr lang="ru-RU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✓ Система работает стабильно и быстро (0.41 </a:t>
            </a:r>
            <a:r>
              <a:rPr lang="ru-RU" sz="28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мс</a:t>
            </a:r>
            <a:r>
              <a:rPr lang="ru-RU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</a:p>
          <a:p>
            <a:pPr algn="l">
              <a:lnSpc>
                <a:spcPts val="2550"/>
              </a:lnSpc>
              <a:spcAft>
                <a:spcPts val="1200"/>
              </a:spcAft>
              <a:buSzPct val="100000"/>
            </a:pPr>
            <a:r>
              <a:rPr lang="ru-RU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✓ Демонстрирует применимость для интерактивных приложений</a:t>
            </a:r>
            <a:endParaRPr lang="en-US" sz="28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883A290-03BF-41CB-B37D-FB9E349C8182}"/>
              </a:ext>
            </a:extLst>
          </p:cNvPr>
          <p:cNvSpPr/>
          <p:nvPr/>
        </p:nvSpPr>
        <p:spPr>
          <a:xfrm>
            <a:off x="719852" y="1033939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ru-RU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Выводы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C2898-B558-4076-A079-129AA76D48E4}"/>
              </a:ext>
            </a:extLst>
          </p:cNvPr>
          <p:cNvSpPr txBox="1"/>
          <p:nvPr/>
        </p:nvSpPr>
        <p:spPr>
          <a:xfrm>
            <a:off x="9202057" y="5409316"/>
            <a:ext cx="5500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GitHub: </a:t>
            </a:r>
            <a:r>
              <a:rPr lang="ru-RU" sz="1600" dirty="0">
                <a:hlinkClick r:id="rId3"/>
              </a:rPr>
              <a:t>https://github.com/yaromirgusev/course_work_gml/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86EEBD-9EE4-4D74-9078-B608721B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090" y="1371838"/>
            <a:ext cx="4008858" cy="400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6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AB738D-C087-44C1-B3ED-3A7887B5F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0" y="1"/>
            <a:ext cx="14630400" cy="821661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79383" y="784622"/>
            <a:ext cx="13071634" cy="1391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Постановка задачи: Бесконтактное управление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9383" y="2955727"/>
            <a:ext cx="4208740" cy="4489133"/>
          </a:xfrm>
          <a:prstGeom prst="roundRect">
            <a:avLst>
              <a:gd name="adj" fmla="val 3476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79383" y="2925247"/>
            <a:ext cx="4208740" cy="121920"/>
          </a:xfrm>
          <a:prstGeom prst="roundRect">
            <a:avLst>
              <a:gd name="adj" fmla="val 76719"/>
            </a:avLst>
          </a:prstGeom>
          <a:solidFill>
            <a:srgbClr val="26A688"/>
          </a:solidFill>
          <a:ln/>
        </p:spPr>
      </p:sp>
      <p:sp>
        <p:nvSpPr>
          <p:cNvPr id="5" name="Shape 3"/>
          <p:cNvSpPr/>
          <p:nvPr/>
        </p:nvSpPr>
        <p:spPr>
          <a:xfrm>
            <a:off x="2549664" y="2621756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26A68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046" y="2822138"/>
            <a:ext cx="267176" cy="2671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32510" y="3512463"/>
            <a:ext cx="3702487" cy="1043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Проблема традиционных методов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32510" y="4689753"/>
            <a:ext cx="3702487" cy="2493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Клавиатура и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мышь</a:t>
            </a:r>
            <a:r>
              <a:rPr lang="ru-RU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ограничивают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взаимодействие в 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специфических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средах, таких как операционные залы, иммерсивные VR-системы и приложения для людей с ограниченными возможностями.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0770" y="2955727"/>
            <a:ext cx="4208740" cy="4489133"/>
          </a:xfrm>
          <a:prstGeom prst="roundRect">
            <a:avLst>
              <a:gd name="adj" fmla="val 3476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10770" y="2925247"/>
            <a:ext cx="4208740" cy="121920"/>
          </a:xfrm>
          <a:prstGeom prst="roundRect">
            <a:avLst>
              <a:gd name="adj" fmla="val 76719"/>
            </a:avLst>
          </a:prstGeom>
          <a:solidFill>
            <a:srgbClr val="26A688"/>
          </a:solidFill>
          <a:ln/>
        </p:spPr>
      </p:sp>
      <p:sp>
        <p:nvSpPr>
          <p:cNvPr id="11" name="Shape 8"/>
          <p:cNvSpPr/>
          <p:nvPr/>
        </p:nvSpPr>
        <p:spPr>
          <a:xfrm>
            <a:off x="6981051" y="2621756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26A68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1433" y="2822138"/>
            <a:ext cx="267176" cy="26717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63897" y="3512463"/>
            <a:ext cx="3702487" cy="695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Предлагаемое решение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5463897" y="4341852"/>
            <a:ext cx="3702487" cy="284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Разработка системы распознавания статических жестов руки с использованием компьютерного зрения и машинного обучения для обеспечения интуитивного и бесконтактного управления приложениями.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2158" y="2955727"/>
            <a:ext cx="4208740" cy="4489133"/>
          </a:xfrm>
          <a:prstGeom prst="roundRect">
            <a:avLst>
              <a:gd name="adj" fmla="val 3476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2158" y="2925247"/>
            <a:ext cx="4208740" cy="121920"/>
          </a:xfrm>
          <a:prstGeom prst="roundRect">
            <a:avLst>
              <a:gd name="adj" fmla="val 76719"/>
            </a:avLst>
          </a:prstGeom>
          <a:solidFill>
            <a:srgbClr val="26A68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12438" y="2621756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26A68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2820" y="2822138"/>
            <a:ext cx="267176" cy="26717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5284" y="3512463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Цель проекта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9895284" y="3993952"/>
            <a:ext cx="3702487" cy="2137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надежной системы для интерактивного управления приложениями в реальном времени, повышающей удобство и доступность пользовательских интерфейсов.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9AC223-F3B6-4B2C-BCF1-5E33511BE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0" y="1"/>
            <a:ext cx="14630400" cy="821661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55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3117175"/>
            <a:ext cx="131997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Обзор подходов к распознаванию жестов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328" y="4905613"/>
            <a:ext cx="4513064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Классические методы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5328" y="5493068"/>
            <a:ext cx="635055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Медленная обработка и потребность в ручной настройке признаков (HOG, SIFT).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5328" y="6218634"/>
            <a:ext cx="635055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Высокая чувствительность к изменениям условий освещения и позы руки.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5328" y="6944201"/>
            <a:ext cx="635055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Ограниченная обобщающая способность без сложного предварительного анализа.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2137" y="4905613"/>
            <a:ext cx="4637484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Современные подходы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72137" y="5493068"/>
            <a:ext cx="635055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Использование MediaPipe Hands для нормализации координат ключевых точек руки в реальном времени.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2137" y="6218634"/>
            <a:ext cx="635055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Быстрая и точная классификация жестов с помощью методов машинного обучения.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137" y="6944201"/>
            <a:ext cx="635055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Нейронные сети обеспечивают высокую точность и устойчивость к вариациям данных.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963E206-02CA-4FA2-A264-183666E1E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0" y="1"/>
            <a:ext cx="14630400" cy="821661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49486" y="801410"/>
            <a:ext cx="12845891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Методология исследования и разработки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49486" y="1659731"/>
            <a:ext cx="742236" cy="1366123"/>
          </a:xfrm>
          <a:prstGeom prst="roundRect">
            <a:avLst>
              <a:gd name="adj" fmla="val 36005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81420" y="2168843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577221" y="1845231"/>
            <a:ext cx="430077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Сбор и подготовка датасета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577221" y="2246471"/>
            <a:ext cx="12403693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Сформирован датасет из 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510 примеров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для 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 классов жестов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каждый пример содержит 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63 признака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(координаты 21 ключевой точки в 3D пространстве).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49486" y="3211354"/>
            <a:ext cx="742236" cy="1366123"/>
          </a:xfrm>
          <a:prstGeom prst="roundRect">
            <a:avLst>
              <a:gd name="adj" fmla="val 36005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81420" y="3720465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577221" y="3396853"/>
            <a:ext cx="304180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Разделение данных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577221" y="3798094"/>
            <a:ext cx="12403693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Датасет разделен на части для обучения (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70%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), валидации (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15%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и тестирования (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15%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для объективной оценки производительности моделей.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9486" y="4762976"/>
            <a:ext cx="742236" cy="1366123"/>
          </a:xfrm>
          <a:prstGeom prst="roundRect">
            <a:avLst>
              <a:gd name="adj" fmla="val 36005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81420" y="5272088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577221" y="4948476"/>
            <a:ext cx="239613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Выбор моделей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577221" y="5349716"/>
            <a:ext cx="12403693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Тестирование включает 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 классических алгоритмов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(Random Forest, SVM с 2 ядрами, KNN с разным кол-вом соседей) и 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нейросетевые модели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(MLP, Conv1D).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49486" y="6314599"/>
            <a:ext cx="742236" cy="1113473"/>
          </a:xfrm>
          <a:prstGeom prst="roundRect">
            <a:avLst>
              <a:gd name="adj" fmla="val 36005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81420" y="6697385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577221" y="6500098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Оценка метрик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577221" y="6901339"/>
            <a:ext cx="12403693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Производительность моделей оценивалась по 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F1-мере, accuracy, recall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и </a:t>
            </a: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времени инференса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5C12576-1F66-4B13-BD61-E8AC8C272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0" y="0"/>
            <a:ext cx="14630400" cy="821661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96835" y="311825"/>
            <a:ext cx="9610765" cy="6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Анализ данных методом PCA: визуализация жестов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2834249" y="5738952"/>
            <a:ext cx="3113232" cy="389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Gesture 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577045" y="3732647"/>
            <a:ext cx="2573605" cy="389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Gesture B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593420" y="5711279"/>
            <a:ext cx="2324546" cy="389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Gesture C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798431" y="7053428"/>
            <a:ext cx="2186180" cy="389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Gesture D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155643" y="2425090"/>
            <a:ext cx="1909449" cy="389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Gesture 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9085" y="5421625"/>
            <a:ext cx="7391215" cy="3312229"/>
          </a:xfrm>
          <a:prstGeom prst="rect">
            <a:avLst/>
          </a:prstGeom>
          <a:noFill/>
          <a:ln/>
        </p:spPr>
        <p:txBody>
          <a:bodyPr wrap="square" lIns="0" tIns="0" rIns="0" bIns="0" spcCol="7200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PC1 (50.1% вариации):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Первая главная компонента объясняет половину общей дисперсии, что свидетельствует о существенном различии в положении или форме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жестов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ru-RU" sz="20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r>
              <a:rPr lang="en-US" sz="20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PC2 (44.8% </a:t>
            </a:r>
            <a:r>
              <a:rPr lang="en-US" sz="2000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вариации</a:t>
            </a:r>
            <a:r>
              <a:rPr lang="en-US" sz="20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):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Вторая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компонента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дополняет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объяснение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доводя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суммарную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объясненную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дисперсию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94.9%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200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7480300" y="6440257"/>
            <a:ext cx="6971908" cy="1686613"/>
          </a:xfrm>
          <a:prstGeom prst="roundRect">
            <a:avLst>
              <a:gd name="adj" fmla="val 9886"/>
            </a:avLst>
          </a:prstGeom>
          <a:solidFill>
            <a:srgbClr val="C1F1E5"/>
          </a:solidFill>
          <a:ln/>
        </p:spPr>
      </p:sp>
      <p:sp>
        <p:nvSpPr>
          <p:cNvPr id="16" name="Text 12"/>
          <p:cNvSpPr/>
          <p:nvPr/>
        </p:nvSpPr>
        <p:spPr>
          <a:xfrm>
            <a:off x="7883116" y="6874168"/>
            <a:ext cx="5629684" cy="923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Вывод: Отличное разделение жестов в 2D пространстве подтверждает, что задача классификации хорошо решаема, и ключевые отличия между жестами легко улавливаются алгоритмами.</a:t>
            </a:r>
            <a:endParaRPr lang="en-US" sz="160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E74C310-EBCC-427A-AEAF-6B7819484325}"/>
              </a:ext>
            </a:extLst>
          </p:cNvPr>
          <p:cNvSpPr/>
          <p:nvPr/>
        </p:nvSpPr>
        <p:spPr>
          <a:xfrm>
            <a:off x="396835" y="988119"/>
            <a:ext cx="10042565" cy="1834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Применение метода главных компонент (PCA) позволило сократить размерность данных и визуализировать их в 2D пространстве, выявив ключевые паттерны в жестах.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3A863B-A39B-4E90-A718-D85EDB499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9" y="1938478"/>
            <a:ext cx="12674902" cy="321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C7395F0C-33A2-4D46-B549-D4D5A5FA3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116" y="6519582"/>
            <a:ext cx="347529" cy="278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E6B367E-6B3D-4052-9034-AF69C72A8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0" y="0"/>
            <a:ext cx="14630400" cy="821661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30329" y="573762"/>
            <a:ext cx="131697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Результаты классических моделей: Скорость и точность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949" y="1818441"/>
            <a:ext cx="131697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Сравнительный анализ показал высокую эффективность классических моделей, некоторые из которых достигли идеальной точности при минимальной задержке.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329" y="3197423"/>
            <a:ext cx="13169741" cy="3012043"/>
          </a:xfrm>
          <a:prstGeom prst="roundRect">
            <a:avLst>
              <a:gd name="adj" fmla="val 29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7949" y="3205043"/>
            <a:ext cx="13153073" cy="599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47976" y="3337798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SVM Linear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35667" y="3337798"/>
            <a:ext cx="395906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1.000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719548" y="3337798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0.41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7949" y="3804404"/>
            <a:ext cx="13153073" cy="5993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47976" y="3937159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SVM RBF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35667" y="3937159"/>
            <a:ext cx="395906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1.000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719548" y="3937159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0.73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7949" y="4403765"/>
            <a:ext cx="13153073" cy="599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47976" y="4536519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KNN (k=3)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35667" y="4536519"/>
            <a:ext cx="395906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1.000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719548" y="4536519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6.64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7949" y="5003125"/>
            <a:ext cx="13153073" cy="5993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47976" y="5135880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335667" y="5135880"/>
            <a:ext cx="395906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0.987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19548" y="5135880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4.16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7949" y="5602486"/>
            <a:ext cx="13153073" cy="599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47976" y="5735241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KNN (k=5)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335667" y="5735241"/>
            <a:ext cx="395906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0.987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719548" y="5735241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6.42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0329" y="6444139"/>
            <a:ext cx="13169741" cy="1220510"/>
          </a:xfrm>
          <a:prstGeom prst="roundRect">
            <a:avLst>
              <a:gd name="adj" fmla="val 7181"/>
            </a:avLst>
          </a:prstGeom>
          <a:solidFill>
            <a:srgbClr val="C1F1E5"/>
          </a:solidFill>
          <a:ln/>
        </p:spPr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27" y="6766203"/>
            <a:ext cx="260747" cy="208598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1408271" y="6704886"/>
            <a:ext cx="1228320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Вывод: </a:t>
            </a:r>
            <a:r>
              <a:rPr lang="en-US" sz="16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SVM Linear</a:t>
            </a: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демонстрирует идеальную точность (F1 = 1.0) в сочетании с наименьшей задержкой инференса, что делает её оптимальным выбором для систем реального времени.</a:t>
            </a:r>
            <a:endParaRPr lang="en-US" sz="1600" dirty="0"/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8415C04D-0DFE-434A-82C8-AE30358C21D9}"/>
              </a:ext>
            </a:extLst>
          </p:cNvPr>
          <p:cNvSpPr/>
          <p:nvPr/>
        </p:nvSpPr>
        <p:spPr>
          <a:xfrm>
            <a:off x="728901" y="2622232"/>
            <a:ext cx="13153073" cy="599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1FF776FC-9063-4228-8E78-6897B60F74AE}"/>
              </a:ext>
            </a:extLst>
          </p:cNvPr>
          <p:cNvSpPr/>
          <p:nvPr/>
        </p:nvSpPr>
        <p:spPr>
          <a:xfrm>
            <a:off x="938928" y="2754987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Модель</a:t>
            </a:r>
            <a:endParaRPr lang="en-US" sz="1600" dirty="0"/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DD5AB733-3483-4389-97A7-EB723E60C45B}"/>
              </a:ext>
            </a:extLst>
          </p:cNvPr>
          <p:cNvSpPr/>
          <p:nvPr/>
        </p:nvSpPr>
        <p:spPr>
          <a:xfrm>
            <a:off x="5326619" y="2754987"/>
            <a:ext cx="395906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38849BC3-6BB7-4A3F-BF34-91BF324F104C}"/>
              </a:ext>
            </a:extLst>
          </p:cNvPr>
          <p:cNvSpPr/>
          <p:nvPr/>
        </p:nvSpPr>
        <p:spPr>
          <a:xfrm>
            <a:off x="9710500" y="2754987"/>
            <a:ext cx="396287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Inference time (</a:t>
            </a:r>
            <a:r>
              <a:rPr lang="en-US" sz="16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ms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1A234E-B5CB-4030-B5EA-13D01FFD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5"/>
          <a:stretch/>
        </p:blipFill>
        <p:spPr>
          <a:xfrm>
            <a:off x="-2" y="0"/>
            <a:ext cx="14630400" cy="821661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C260007-9D84-492C-A460-6D55D158E7B8}"/>
              </a:ext>
            </a:extLst>
          </p:cNvPr>
          <p:cNvSpPr/>
          <p:nvPr/>
        </p:nvSpPr>
        <p:spPr>
          <a:xfrm>
            <a:off x="730329" y="573762"/>
            <a:ext cx="131697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ru-RU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График метрик</a:t>
            </a: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классических моделей: F1-</a:t>
            </a:r>
            <a:r>
              <a:rPr lang="ru-RU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мера и </a:t>
            </a: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Confusion matrix</a:t>
            </a:r>
            <a:endParaRPr lang="en-US" sz="4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0CD7AA-6FD5-427A-AB43-381B7DCF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52" y="1877735"/>
            <a:ext cx="13241693" cy="26724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ACDC74-BF4D-4D19-A991-A3135F56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939" y="4740097"/>
            <a:ext cx="3548518" cy="3223536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95B459D7-4660-4AA0-AFBD-5B0E1CA91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2088" y="7887056"/>
            <a:ext cx="608622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100" i="1" dirty="0">
                <a:latin typeface="Arial" panose="020B0604020202020204" pitchFamily="34" charset="0"/>
              </a:rPr>
              <a:t>Матрица ошибок </a:t>
            </a:r>
            <a:r>
              <a:rPr lang="en-US" altLang="ru-RU" sz="1100" i="1" dirty="0">
                <a:latin typeface="Arial" panose="020B0604020202020204" pitchFamily="34" charset="0"/>
              </a:rPr>
              <a:t>SVM (Linear)</a:t>
            </a:r>
          </a:p>
        </p:txBody>
      </p:sp>
    </p:spTree>
    <p:extLst>
      <p:ext uri="{BB962C8B-B14F-4D97-AF65-F5344CB8AC3E}">
        <p14:creationId xmlns:p14="http://schemas.microsoft.com/office/powerpoint/2010/main" val="360677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847093C-3209-42B8-B828-7A4768811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5"/>
          <a:stretch/>
        </p:blipFill>
        <p:spPr>
          <a:xfrm>
            <a:off x="0" y="0"/>
            <a:ext cx="14630400" cy="821661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885468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Результаты нейросетевых моделей: Баланс между точностью и ресурсами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01410" y="28369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Нейросетевые модели показали высокую точность, но их производительность требует тщательного анализа с точки зрения скорости обработки.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46389"/>
            <a:ext cx="13042821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45400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700" y="45977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Conv1D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346" y="459771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1.000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399" y="459771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1.000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197453" y="459771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1.000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151507" y="459771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0.000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105561" y="4597718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0.88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510432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700" y="524803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MLP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289346" y="524803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0.929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399" y="524803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0.892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197453" y="524803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0.922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151507" y="524803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0.007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2105561" y="5248037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0.38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017419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1F1E5"/>
          </a:solidFill>
          <a:ln/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369129"/>
            <a:ext cx="283488" cy="22681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30906" y="6300907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Вывод: </a:t>
            </a: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Conv1D</a:t>
            </a: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достигла идеальной F1-меры, но её время инференса выше, чем у SVM Linear. </a:t>
            </a: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MLP</a:t>
            </a: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оказалась менее выразительной, не достигнув максимальной точности.</a:t>
            </a:r>
            <a:endParaRPr lang="en-US" sz="1750" dirty="0"/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E6317FFB-1949-4B80-A9D0-840525F71FFA}"/>
              </a:ext>
            </a:extLst>
          </p:cNvPr>
          <p:cNvSpPr/>
          <p:nvPr/>
        </p:nvSpPr>
        <p:spPr>
          <a:xfrm>
            <a:off x="809030" y="377559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45836A01-7071-4CCF-9E61-2EBB521BA9C0}"/>
              </a:ext>
            </a:extLst>
          </p:cNvPr>
          <p:cNvSpPr/>
          <p:nvPr/>
        </p:nvSpPr>
        <p:spPr>
          <a:xfrm>
            <a:off x="1021079" y="393977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Модель</a:t>
            </a:r>
            <a:endParaRPr lang="en-US" sz="175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8E24E06B-1FF1-4BEB-A368-2B27FB2F34AA}"/>
              </a:ext>
            </a:extLst>
          </p:cNvPr>
          <p:cNvSpPr/>
          <p:nvPr/>
        </p:nvSpPr>
        <p:spPr>
          <a:xfrm>
            <a:off x="4281725" y="393977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F1</a:t>
            </a:r>
            <a:endParaRPr lang="en-US" sz="1750" dirty="0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E24F9E34-AA46-4821-8EA9-BCB2844C069D}"/>
              </a:ext>
            </a:extLst>
          </p:cNvPr>
          <p:cNvSpPr/>
          <p:nvPr/>
        </p:nvSpPr>
        <p:spPr>
          <a:xfrm>
            <a:off x="6235778" y="393977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 F1</a:t>
            </a:r>
            <a:endParaRPr lang="en-US" sz="1750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76F9429A-413B-4B7F-904F-BE1B6576ACF5}"/>
              </a:ext>
            </a:extLst>
          </p:cNvPr>
          <p:cNvSpPr/>
          <p:nvPr/>
        </p:nvSpPr>
        <p:spPr>
          <a:xfrm>
            <a:off x="8189832" y="393977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F1</a:t>
            </a:r>
            <a:endParaRPr lang="en-US" sz="1750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CB88A860-ED31-4DCB-81BF-9EF0D5A3BF3F}"/>
              </a:ext>
            </a:extLst>
          </p:cNvPr>
          <p:cNvSpPr/>
          <p:nvPr/>
        </p:nvSpPr>
        <p:spPr>
          <a:xfrm>
            <a:off x="10143886" y="393977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Overfit</a:t>
            </a:r>
            <a:endParaRPr lang="en-US" sz="1750" dirty="0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18A87B3D-E32E-47F9-BC42-4CDB22AE2E73}"/>
              </a:ext>
            </a:extLst>
          </p:cNvPr>
          <p:cNvSpPr/>
          <p:nvPr/>
        </p:nvSpPr>
        <p:spPr>
          <a:xfrm>
            <a:off x="11697414" y="3933348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Inference time(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4D07A1-335A-4EF1-8B0A-4A22110E0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5"/>
          <a:stretch/>
        </p:blipFill>
        <p:spPr>
          <a:xfrm>
            <a:off x="-2" y="0"/>
            <a:ext cx="14630400" cy="821661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AB57358-E296-4DC8-9448-D45ABCB393F7}"/>
              </a:ext>
            </a:extLst>
          </p:cNvPr>
          <p:cNvSpPr/>
          <p:nvPr/>
        </p:nvSpPr>
        <p:spPr>
          <a:xfrm>
            <a:off x="766304" y="265967"/>
            <a:ext cx="131697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ru-RU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Графики обучения </a:t>
            </a: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DL </a:t>
            </a:r>
            <a:r>
              <a:rPr lang="en-US" sz="41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моделей</a:t>
            </a: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ru-RU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 </a:t>
            </a: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Confusion matrix</a:t>
            </a:r>
            <a:endParaRPr lang="en-US" sz="41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0D7A134-A797-4E0A-9EBF-436737179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3" y="1569940"/>
            <a:ext cx="1428205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5">
            <a:extLst>
              <a:ext uri="{FF2B5EF4-FFF2-40B4-BE49-F238E27FC236}">
                <a16:creationId xmlns:a16="http://schemas.microsoft.com/office/drawing/2014/main" id="{BBD2C107-C674-4E02-8799-2E1522CD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1680323"/>
            <a:ext cx="9694700" cy="222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7CF4925-6D53-4713-9AAE-4EE1A6154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583" y="3977501"/>
            <a:ext cx="608622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График обучения </a:t>
            </a:r>
            <a:r>
              <a:rPr kumimoji="0" lang="en-US" altLang="ru-RU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MLP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FC74ED-9DD3-49AE-BE38-A56DCDE98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3" y="4639015"/>
            <a:ext cx="9694700" cy="2424162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3417C5A6-E7A2-4595-98A1-041FFEA8B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583" y="7047789"/>
            <a:ext cx="608622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График обучения С</a:t>
            </a:r>
            <a:r>
              <a:rPr lang="en-US" altLang="ru-RU" sz="1100" i="1" dirty="0">
                <a:latin typeface="Arial" panose="020B0604020202020204" pitchFamily="34" charset="0"/>
                <a:ea typeface="Times New Roman" panose="02020603050405020304" pitchFamily="18" charset="0"/>
              </a:rPr>
              <a:t>onv1D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051657-1553-45C4-8BE6-92FEB673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676" y="2137986"/>
            <a:ext cx="3494088" cy="3112566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B95560DA-09A2-45FE-BF3B-E88CCDBC5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3610" y="5336672"/>
            <a:ext cx="608622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100" i="1" dirty="0">
                <a:latin typeface="Arial" panose="020B0604020202020204" pitchFamily="34" charset="0"/>
              </a:rPr>
              <a:t>Матрица ошибок </a:t>
            </a:r>
            <a:r>
              <a:rPr lang="en-US" altLang="ru-RU" sz="1100" i="1" dirty="0">
                <a:latin typeface="Arial" panose="020B0604020202020204" pitchFamily="34" charset="0"/>
              </a:rPr>
              <a:t>Conv1D</a:t>
            </a:r>
          </a:p>
        </p:txBody>
      </p:sp>
    </p:spTree>
    <p:extLst>
      <p:ext uri="{BB962C8B-B14F-4D97-AF65-F5344CB8AC3E}">
        <p14:creationId xmlns:p14="http://schemas.microsoft.com/office/powerpoint/2010/main" val="383127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1020</Words>
  <Application>Microsoft Office PowerPoint</Application>
  <PresentationFormat>Произвольный</PresentationFormat>
  <Paragraphs>143</Paragraphs>
  <Slides>13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Open Sans</vt:lpstr>
      <vt:lpstr>Times New Roman</vt:lpstr>
      <vt:lpstr>Unbounded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Яромир Гусев</cp:lastModifiedBy>
  <cp:revision>9</cp:revision>
  <dcterms:created xsi:type="dcterms:W3CDTF">2025-12-14T13:00:17Z</dcterms:created>
  <dcterms:modified xsi:type="dcterms:W3CDTF">2025-12-14T13:47:46Z</dcterms:modified>
</cp:coreProperties>
</file>